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8" r:id="rId6"/>
    <p:sldId id="266" r:id="rId7"/>
    <p:sldId id="267" r:id="rId8"/>
    <p:sldId id="259" r:id="rId9"/>
    <p:sldId id="268" r:id="rId10"/>
    <p:sldId id="260" r:id="rId11"/>
    <p:sldId id="269" r:id="rId12"/>
    <p:sldId id="261" r:id="rId13"/>
    <p:sldId id="270"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6" d="100"/>
          <a:sy n="86" d="100"/>
        </p:scale>
        <p:origin x="-13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B1995B-F15F-4C89-A976-EDB5E164CDFA}"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1995B-F15F-4C89-A976-EDB5E164CDFA}"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1995B-F15F-4C89-A976-EDB5E164CDFA}"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B1995B-F15F-4C89-A976-EDB5E164CDFA}"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1995B-F15F-4C89-A976-EDB5E164CDFA}" type="datetimeFigureOut">
              <a:rPr lang="en-US" smtClean="0"/>
              <a:pPr/>
              <a:t>7/26/2013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B1995B-F15F-4C89-A976-EDB5E164CDFA}"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B1995B-F15F-4C89-A976-EDB5E164CDFA}" type="datetimeFigureOut">
              <a:rPr lang="en-US" smtClean="0"/>
              <a:pPr/>
              <a:t>7/26/2013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B1995B-F15F-4C89-A976-EDB5E164CDFA}" type="datetimeFigureOut">
              <a:rPr lang="en-US" smtClean="0"/>
              <a:pPr/>
              <a:t>7/26/2013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1995B-F15F-4C89-A976-EDB5E164CDFA}" type="datetimeFigureOut">
              <a:rPr lang="en-US" smtClean="0"/>
              <a:pPr/>
              <a:t>7/26/2013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1995B-F15F-4C89-A976-EDB5E164CDFA}"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1995B-F15F-4C89-A976-EDB5E164CDFA}" type="datetimeFigureOut">
              <a:rPr lang="en-US" smtClean="0"/>
              <a:pPr/>
              <a:t>7/26/2013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6C5AF-1B23-4FEB-A991-41141E2A199E}" type="slidenum">
              <a:rPr lang="en-US" smtClean="0"/>
              <a:pPr/>
              <a:t>‹#›</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1995B-F15F-4C89-A976-EDB5E164CDFA}" type="datetimeFigureOut">
              <a:rPr lang="en-US" smtClean="0"/>
              <a:pPr/>
              <a:t>7/26/2013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6C5AF-1B23-4FEB-A991-41141E2A19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5" name="TextBox 4"/>
          <p:cNvSpPr txBox="1"/>
          <p:nvPr/>
        </p:nvSpPr>
        <p:spPr>
          <a:xfrm>
            <a:off x="0" y="5638800"/>
            <a:ext cx="9144000" cy="1200329"/>
          </a:xfrm>
          <a:prstGeom prst="rect">
            <a:avLst/>
          </a:prstGeom>
          <a:noFill/>
        </p:spPr>
        <p:txBody>
          <a:bodyPr wrap="square" rtlCol="0">
            <a:spAutoFit/>
          </a:bodyPr>
          <a:lstStyle/>
          <a:p>
            <a:pPr algn="ctr"/>
            <a:r>
              <a:rPr lang="en-US" sz="2400" dirty="0" smtClean="0">
                <a:solidFill>
                  <a:schemeClr val="bg1"/>
                </a:solidFill>
              </a:rPr>
              <a:t>Tombs in the mountain overlooking </a:t>
            </a:r>
            <a:r>
              <a:rPr lang="en-US" sz="2400" dirty="0" err="1" smtClean="0">
                <a:solidFill>
                  <a:schemeClr val="bg1"/>
                </a:solidFill>
              </a:rPr>
              <a:t>Amasya</a:t>
            </a:r>
            <a:r>
              <a:rPr lang="en-US" sz="2400" dirty="0" smtClean="0">
                <a:solidFill>
                  <a:schemeClr val="bg1"/>
                </a:solidFill>
              </a:rPr>
              <a:t>, in Pontus [Turkey].  </a:t>
            </a:r>
          </a:p>
          <a:p>
            <a:pPr algn="ctr"/>
            <a:r>
              <a:rPr lang="en-US" sz="2400" dirty="0" smtClean="0">
                <a:solidFill>
                  <a:schemeClr val="bg1"/>
                </a:solidFill>
              </a:rPr>
              <a:t>This picture is from the </a:t>
            </a:r>
            <a:r>
              <a:rPr lang="en-US" sz="2400" dirty="0" err="1" smtClean="0">
                <a:solidFill>
                  <a:schemeClr val="bg1"/>
                </a:solidFill>
              </a:rPr>
              <a:t>Zulfikar</a:t>
            </a:r>
            <a:r>
              <a:rPr lang="en-US" sz="2400" dirty="0" smtClean="0">
                <a:solidFill>
                  <a:schemeClr val="bg1"/>
                </a:solidFill>
              </a:rPr>
              <a:t> family collection.  </a:t>
            </a:r>
          </a:p>
          <a:p>
            <a:pPr algn="ctr"/>
            <a:r>
              <a:rPr lang="en-US" sz="2400" dirty="0" smtClean="0">
                <a:solidFill>
                  <a:schemeClr val="bg1"/>
                </a:solidFill>
              </a:rPr>
              <a:t>Dr. F. </a:t>
            </a:r>
            <a:r>
              <a:rPr lang="en-US" sz="2400" dirty="0" err="1" smtClean="0">
                <a:solidFill>
                  <a:schemeClr val="bg1"/>
                </a:solidFill>
              </a:rPr>
              <a:t>Canguzel</a:t>
            </a:r>
            <a:r>
              <a:rPr lang="en-US" sz="2400" dirty="0" smtClean="0">
                <a:solidFill>
                  <a:schemeClr val="bg1"/>
                </a:solidFill>
              </a:rPr>
              <a:t> </a:t>
            </a:r>
            <a:r>
              <a:rPr lang="en-US" sz="2400" dirty="0" err="1" smtClean="0">
                <a:solidFill>
                  <a:schemeClr val="bg1"/>
                </a:solidFill>
              </a:rPr>
              <a:t>Zulfikar</a:t>
            </a:r>
            <a:r>
              <a:rPr lang="en-US" sz="2400" dirty="0" smtClean="0">
                <a:solidFill>
                  <a:schemeClr val="bg1"/>
                </a:solidFill>
              </a:rPr>
              <a:t> granted permission for its use.</a:t>
            </a:r>
            <a:endParaRPr lang="en-US" sz="2400" dirty="0">
              <a:solidFill>
                <a:schemeClr val="bg1"/>
              </a:solidFill>
            </a:endParaRPr>
          </a:p>
        </p:txBody>
      </p:sp>
      <p:sp>
        <p:nvSpPr>
          <p:cNvPr id="6" name="TextBox 5"/>
          <p:cNvSpPr txBox="1"/>
          <p:nvPr/>
        </p:nvSpPr>
        <p:spPr>
          <a:xfrm>
            <a:off x="0" y="0"/>
            <a:ext cx="9144000" cy="2308324"/>
          </a:xfrm>
          <a:prstGeom prst="rect">
            <a:avLst/>
          </a:prstGeom>
          <a:noFill/>
        </p:spPr>
        <p:txBody>
          <a:bodyPr wrap="square" rtlCol="0">
            <a:spAutoFit/>
          </a:bodyPr>
          <a:lstStyle/>
          <a:p>
            <a:pPr algn="ctr"/>
            <a:endParaRPr lang="en-US" sz="3600" b="1" dirty="0" smtClean="0"/>
          </a:p>
          <a:p>
            <a:pPr algn="ctr"/>
            <a:r>
              <a:rPr lang="en-US" sz="3600" b="1" dirty="0" smtClean="0"/>
              <a:t>1 Peter 2.11-25</a:t>
            </a:r>
          </a:p>
          <a:p>
            <a:pPr algn="ctr"/>
            <a:r>
              <a:rPr lang="en-US" sz="3600" b="1" dirty="0" smtClean="0"/>
              <a:t>Doing what is right</a:t>
            </a:r>
          </a:p>
          <a:p>
            <a:pPr algn="ctr"/>
            <a:r>
              <a:rPr lang="en-US" sz="3600" b="1" dirty="0" smtClean="0"/>
              <a:t>even when it costs us.</a:t>
            </a:r>
          </a:p>
        </p:txBody>
      </p:sp>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3318570"/>
            <a:ext cx="9144000" cy="3539430"/>
          </a:xfrm>
          <a:prstGeom prst="rect">
            <a:avLst/>
          </a:prstGeom>
          <a:solidFill>
            <a:schemeClr val="bg1">
              <a:lumMod val="75000"/>
              <a:alpha val="70000"/>
            </a:schemeClr>
          </a:solidFill>
        </p:spPr>
        <p:txBody>
          <a:bodyPr wrap="square" rtlCol="0">
            <a:spAutoFit/>
          </a:bodyPr>
          <a:lstStyle/>
          <a:p>
            <a:r>
              <a:rPr lang="en-US" sz="3200" b="1" dirty="0" smtClean="0"/>
              <a:t>2.21-23:  </a:t>
            </a:r>
            <a:r>
              <a:rPr lang="en-US" sz="3200" b="1" u="sng" dirty="0" smtClean="0">
                <a:solidFill>
                  <a:schemeClr val="accent2">
                    <a:lumMod val="50000"/>
                  </a:schemeClr>
                </a:solidFill>
              </a:rPr>
              <a:t>For to this you were called</a:t>
            </a:r>
            <a:r>
              <a:rPr lang="en-US" sz="3200" b="1" dirty="0" smtClean="0"/>
              <a:t>, since Christ also suffered for you, leaving an example for you to follow in his steps.  He committed no sin nor was deceit found in his mouth.  When he was maligned, he did not answer back; when he suffered, he threatened no retaliation, but committed himself to God who judges justly.</a:t>
            </a:r>
            <a:endParaRPr lang="en-US" sz="3100" b="1" dirty="0"/>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3318570"/>
            <a:ext cx="9144000" cy="3539430"/>
          </a:xfrm>
          <a:prstGeom prst="rect">
            <a:avLst/>
          </a:prstGeom>
          <a:solidFill>
            <a:schemeClr val="bg1">
              <a:lumMod val="75000"/>
              <a:alpha val="70000"/>
            </a:schemeClr>
          </a:solidFill>
        </p:spPr>
        <p:txBody>
          <a:bodyPr wrap="square" rtlCol="0">
            <a:spAutoFit/>
          </a:bodyPr>
          <a:lstStyle/>
          <a:p>
            <a:r>
              <a:rPr lang="en-US" sz="3200" b="1" dirty="0" smtClean="0"/>
              <a:t>2.21-23:  For to this you were called, since </a:t>
            </a:r>
            <a:r>
              <a:rPr lang="en-US" sz="3200" b="1" u="sng" dirty="0" smtClean="0">
                <a:solidFill>
                  <a:schemeClr val="accent2">
                    <a:lumMod val="50000"/>
                  </a:schemeClr>
                </a:solidFill>
              </a:rPr>
              <a:t>Christ also suffered for you, leaving an example for you to follow in his steps</a:t>
            </a:r>
            <a:r>
              <a:rPr lang="en-US" sz="3200" b="1" dirty="0" smtClean="0"/>
              <a:t>.  He committed no sin nor was deceit found in his mouth.  When he was maligned, he did not answer back; when he suffered, he threatened no retaliation, but committed himself to God who judges justly.</a:t>
            </a:r>
            <a:endParaRPr lang="en-US" sz="3100" b="1" dirty="0"/>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0"/>
            <a:ext cx="9144000" cy="3046988"/>
          </a:xfrm>
          <a:prstGeom prst="rect">
            <a:avLst/>
          </a:prstGeom>
          <a:solidFill>
            <a:schemeClr val="bg1">
              <a:lumMod val="75000"/>
              <a:alpha val="70000"/>
            </a:schemeClr>
          </a:solidFill>
        </p:spPr>
        <p:txBody>
          <a:bodyPr wrap="square" rtlCol="0">
            <a:spAutoFit/>
          </a:bodyPr>
          <a:lstStyle/>
          <a:p>
            <a:r>
              <a:rPr lang="en-US" sz="3200" b="1" dirty="0" smtClean="0"/>
              <a:t>2.24-25:  </a:t>
            </a:r>
            <a:r>
              <a:rPr lang="en-US" sz="3200" b="1" u="sng" dirty="0" smtClean="0">
                <a:solidFill>
                  <a:schemeClr val="accent2">
                    <a:lumMod val="50000"/>
                  </a:schemeClr>
                </a:solidFill>
              </a:rPr>
              <a:t>He himself bore our sins in his body on the tree, that we may cease from sinning and live for righteousness. By his wounds you were healed</a:t>
            </a:r>
            <a:r>
              <a:rPr lang="en-US" sz="3200" b="1" dirty="0" smtClean="0"/>
              <a:t>.  For you were going astray like sheep but now you have turned back to the shepherd and guardian of your souls.</a:t>
            </a:r>
            <a:endParaRPr lang="en-US" sz="3100" b="1" dirty="0"/>
          </a:p>
        </p:txBody>
      </p:sp>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0"/>
            <a:ext cx="9144000" cy="4493538"/>
          </a:xfrm>
          <a:prstGeom prst="rect">
            <a:avLst/>
          </a:prstGeom>
          <a:solidFill>
            <a:schemeClr val="bg1">
              <a:lumMod val="75000"/>
              <a:alpha val="70000"/>
            </a:schemeClr>
          </a:solidFill>
        </p:spPr>
        <p:txBody>
          <a:bodyPr wrap="square" rtlCol="0">
            <a:spAutoFit/>
          </a:bodyPr>
          <a:lstStyle/>
          <a:p>
            <a:r>
              <a:rPr lang="en-US" sz="3200" b="1" u="sng" dirty="0" smtClean="0"/>
              <a:t>Christ’s example</a:t>
            </a:r>
            <a:r>
              <a:rPr lang="en-US" sz="3200" b="1" dirty="0" smtClean="0"/>
              <a:t>:</a:t>
            </a:r>
          </a:p>
          <a:p>
            <a:pPr>
              <a:spcBef>
                <a:spcPts val="1200"/>
              </a:spcBef>
            </a:pPr>
            <a:r>
              <a:rPr lang="en-US" sz="3200" b="1" dirty="0" smtClean="0"/>
              <a:t>† Undergo unjust and sacrificial suffering for the sake of the gospel mission, righteousness, and benefit of others.</a:t>
            </a:r>
          </a:p>
          <a:p>
            <a:pPr>
              <a:spcBef>
                <a:spcPts val="1200"/>
              </a:spcBef>
            </a:pPr>
            <a:r>
              <a:rPr lang="en-US" sz="3200" b="1" dirty="0" smtClean="0"/>
              <a:t>† Remain sinless, continuing to do what is right even if it leads to more suffering, loving even enemies.</a:t>
            </a:r>
          </a:p>
          <a:p>
            <a:pPr>
              <a:spcBef>
                <a:spcPts val="1200"/>
              </a:spcBef>
            </a:pPr>
            <a:r>
              <a:rPr lang="en-US" sz="3200" b="1" dirty="0" smtClean="0"/>
              <a:t>† Trust your deliverance to God and trust God with the judgment of others.</a:t>
            </a:r>
            <a:endParaRPr lang="en-US" sz="3100" b="1" dirty="0"/>
          </a:p>
        </p:txBody>
      </p:sp>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5" name="TextBox 4"/>
          <p:cNvSpPr txBox="1"/>
          <p:nvPr/>
        </p:nvSpPr>
        <p:spPr>
          <a:xfrm>
            <a:off x="0" y="5638800"/>
            <a:ext cx="9144000" cy="1200329"/>
          </a:xfrm>
          <a:prstGeom prst="rect">
            <a:avLst/>
          </a:prstGeom>
          <a:noFill/>
        </p:spPr>
        <p:txBody>
          <a:bodyPr wrap="square" rtlCol="0">
            <a:spAutoFit/>
          </a:bodyPr>
          <a:lstStyle/>
          <a:p>
            <a:pPr algn="ctr"/>
            <a:r>
              <a:rPr lang="en-US" sz="2400" dirty="0" smtClean="0">
                <a:solidFill>
                  <a:schemeClr val="bg1"/>
                </a:solidFill>
              </a:rPr>
              <a:t>Tombs in the mountain overlooking </a:t>
            </a:r>
            <a:r>
              <a:rPr lang="en-US" sz="2400" dirty="0" err="1" smtClean="0">
                <a:solidFill>
                  <a:schemeClr val="bg1"/>
                </a:solidFill>
              </a:rPr>
              <a:t>Amasya</a:t>
            </a:r>
            <a:r>
              <a:rPr lang="en-US" sz="2400" dirty="0" smtClean="0">
                <a:solidFill>
                  <a:schemeClr val="bg1"/>
                </a:solidFill>
              </a:rPr>
              <a:t>, in Pontus [Turkey].  </a:t>
            </a:r>
          </a:p>
          <a:p>
            <a:pPr algn="ctr"/>
            <a:r>
              <a:rPr lang="en-US" sz="2400" dirty="0" smtClean="0">
                <a:solidFill>
                  <a:schemeClr val="bg1"/>
                </a:solidFill>
              </a:rPr>
              <a:t>This picture is from the </a:t>
            </a:r>
            <a:r>
              <a:rPr lang="en-US" sz="2400" dirty="0" err="1" smtClean="0">
                <a:solidFill>
                  <a:schemeClr val="bg1"/>
                </a:solidFill>
              </a:rPr>
              <a:t>Zulfikar</a:t>
            </a:r>
            <a:r>
              <a:rPr lang="en-US" sz="2400" dirty="0" smtClean="0">
                <a:solidFill>
                  <a:schemeClr val="bg1"/>
                </a:solidFill>
              </a:rPr>
              <a:t> family collection.  </a:t>
            </a:r>
          </a:p>
          <a:p>
            <a:pPr algn="ctr"/>
            <a:r>
              <a:rPr lang="en-US" sz="2400" dirty="0" smtClean="0">
                <a:solidFill>
                  <a:schemeClr val="bg1"/>
                </a:solidFill>
              </a:rPr>
              <a:t>Dr. F. </a:t>
            </a:r>
            <a:r>
              <a:rPr lang="en-US" sz="2400" dirty="0" err="1" smtClean="0">
                <a:solidFill>
                  <a:schemeClr val="bg1"/>
                </a:solidFill>
              </a:rPr>
              <a:t>Canguzel</a:t>
            </a:r>
            <a:r>
              <a:rPr lang="en-US" sz="2400" dirty="0" smtClean="0">
                <a:solidFill>
                  <a:schemeClr val="bg1"/>
                </a:solidFill>
              </a:rPr>
              <a:t> </a:t>
            </a:r>
            <a:r>
              <a:rPr lang="en-US" sz="2400" dirty="0" err="1" smtClean="0">
                <a:solidFill>
                  <a:schemeClr val="bg1"/>
                </a:solidFill>
              </a:rPr>
              <a:t>Zulfikar</a:t>
            </a:r>
            <a:r>
              <a:rPr lang="en-US" sz="2400" dirty="0" smtClean="0">
                <a:solidFill>
                  <a:schemeClr val="bg1"/>
                </a:solidFill>
              </a:rPr>
              <a:t> granted permission for its use.</a:t>
            </a:r>
            <a:endParaRPr lang="en-US" sz="2400" dirty="0">
              <a:solidFill>
                <a:schemeClr val="bg1"/>
              </a:solidFill>
            </a:endParaRPr>
          </a:p>
        </p:txBody>
      </p:sp>
      <p:sp>
        <p:nvSpPr>
          <p:cNvPr id="6" name="TextBox 5"/>
          <p:cNvSpPr txBox="1"/>
          <p:nvPr/>
        </p:nvSpPr>
        <p:spPr>
          <a:xfrm>
            <a:off x="0" y="0"/>
            <a:ext cx="9144000" cy="2862322"/>
          </a:xfrm>
          <a:prstGeom prst="rect">
            <a:avLst/>
          </a:prstGeom>
          <a:noFill/>
        </p:spPr>
        <p:txBody>
          <a:bodyPr wrap="square" rtlCol="0">
            <a:spAutoFit/>
          </a:bodyPr>
          <a:lstStyle/>
          <a:p>
            <a:pPr algn="ctr"/>
            <a:endParaRPr lang="en-US" sz="3600" b="1" dirty="0" smtClean="0"/>
          </a:p>
          <a:p>
            <a:pPr algn="ctr"/>
            <a:r>
              <a:rPr lang="en-US" sz="3600" b="1" dirty="0" smtClean="0"/>
              <a:t>1 Peter 2.11-25</a:t>
            </a:r>
          </a:p>
          <a:p>
            <a:pPr algn="ctr"/>
            <a:r>
              <a:rPr lang="en-US" sz="3600" b="1" dirty="0" smtClean="0"/>
              <a:t>Doing what is right</a:t>
            </a:r>
          </a:p>
          <a:p>
            <a:pPr algn="ctr"/>
            <a:r>
              <a:rPr lang="en-US" sz="3600" b="1" dirty="0" smtClean="0"/>
              <a:t>even when it costs us.</a:t>
            </a:r>
          </a:p>
          <a:p>
            <a:pPr algn="ctr"/>
            <a:endParaRPr lang="en-US" sz="3600" b="1" dirty="0"/>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a:solidFill>
            <a:schemeClr val="bg1">
              <a:lumMod val="75000"/>
              <a:alpha val="70000"/>
            </a:schemeClr>
          </a:solidFill>
        </p:spPr>
      </p:pic>
      <p:sp>
        <p:nvSpPr>
          <p:cNvPr id="6" name="TextBox 5"/>
          <p:cNvSpPr txBox="1"/>
          <p:nvPr/>
        </p:nvSpPr>
        <p:spPr>
          <a:xfrm>
            <a:off x="0" y="0"/>
            <a:ext cx="9144000" cy="3046988"/>
          </a:xfrm>
          <a:prstGeom prst="rect">
            <a:avLst/>
          </a:prstGeom>
          <a:solidFill>
            <a:schemeClr val="bg1">
              <a:lumMod val="75000"/>
              <a:alpha val="70000"/>
            </a:schemeClr>
          </a:solidFill>
        </p:spPr>
        <p:txBody>
          <a:bodyPr wrap="square" rtlCol="0">
            <a:spAutoFit/>
          </a:bodyPr>
          <a:lstStyle/>
          <a:p>
            <a:r>
              <a:rPr lang="en-US" sz="3200" b="1" dirty="0" smtClean="0"/>
              <a:t>2.11-12:   Dear friends, I urge you as </a:t>
            </a:r>
            <a:r>
              <a:rPr lang="en-US" sz="3200" b="1" u="sng" dirty="0" smtClean="0">
                <a:solidFill>
                  <a:schemeClr val="accent2">
                    <a:lumMod val="50000"/>
                  </a:schemeClr>
                </a:solidFill>
              </a:rPr>
              <a:t>foreigners and exiles</a:t>
            </a:r>
            <a:r>
              <a:rPr lang="en-US" sz="3200" b="1" dirty="0" smtClean="0"/>
              <a:t> to keep away from fleshly desires that do battle against the soul, and maintain good conduct among the non-Christians, so that though they now malign you as wrongdoers, they may see your good deeds and glorify God when he appears.</a:t>
            </a:r>
            <a:endParaRPr lang="en-US" sz="3200" b="1" dirty="0"/>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a:solidFill>
            <a:schemeClr val="bg1">
              <a:lumMod val="75000"/>
              <a:alpha val="70000"/>
            </a:schemeClr>
          </a:solidFill>
        </p:spPr>
      </p:pic>
      <p:sp>
        <p:nvSpPr>
          <p:cNvPr id="6" name="TextBox 5"/>
          <p:cNvSpPr txBox="1"/>
          <p:nvPr/>
        </p:nvSpPr>
        <p:spPr>
          <a:xfrm>
            <a:off x="0" y="0"/>
            <a:ext cx="9144000" cy="3046988"/>
          </a:xfrm>
          <a:prstGeom prst="rect">
            <a:avLst/>
          </a:prstGeom>
          <a:solidFill>
            <a:schemeClr val="bg1">
              <a:lumMod val="75000"/>
              <a:alpha val="70000"/>
            </a:schemeClr>
          </a:solidFill>
        </p:spPr>
        <p:txBody>
          <a:bodyPr wrap="square" rtlCol="0">
            <a:spAutoFit/>
          </a:bodyPr>
          <a:lstStyle/>
          <a:p>
            <a:r>
              <a:rPr lang="en-US" sz="3200" b="1" dirty="0" smtClean="0"/>
              <a:t>2.11-12:   Dear friends, I urge you as foreigners and exiles to </a:t>
            </a:r>
            <a:r>
              <a:rPr lang="en-US" sz="3200" b="1" u="sng" dirty="0" smtClean="0">
                <a:solidFill>
                  <a:schemeClr val="accent2">
                    <a:lumMod val="50000"/>
                  </a:schemeClr>
                </a:solidFill>
              </a:rPr>
              <a:t>keep away from fleshly desires that do battle against the soul</a:t>
            </a:r>
            <a:r>
              <a:rPr lang="en-US" sz="3200" b="1" dirty="0" smtClean="0"/>
              <a:t>, and maintain good conduct among the non-Christians, so that though they now malign you as wrongdoers, they may see your good deeds and glorify God when he appears.</a:t>
            </a:r>
            <a:endParaRPr lang="en-US" sz="3200" b="1" dirty="0"/>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a:solidFill>
            <a:schemeClr val="bg1">
              <a:lumMod val="75000"/>
              <a:alpha val="70000"/>
            </a:schemeClr>
          </a:solidFill>
        </p:spPr>
      </p:pic>
      <p:sp>
        <p:nvSpPr>
          <p:cNvPr id="6" name="TextBox 5"/>
          <p:cNvSpPr txBox="1"/>
          <p:nvPr/>
        </p:nvSpPr>
        <p:spPr>
          <a:xfrm>
            <a:off x="0" y="0"/>
            <a:ext cx="9144000" cy="3046988"/>
          </a:xfrm>
          <a:prstGeom prst="rect">
            <a:avLst/>
          </a:prstGeom>
          <a:solidFill>
            <a:schemeClr val="bg1">
              <a:lumMod val="75000"/>
              <a:alpha val="70000"/>
            </a:schemeClr>
          </a:solidFill>
        </p:spPr>
        <p:txBody>
          <a:bodyPr wrap="square" rtlCol="0">
            <a:spAutoFit/>
          </a:bodyPr>
          <a:lstStyle/>
          <a:p>
            <a:r>
              <a:rPr lang="en-US" sz="3200" b="1" dirty="0" smtClean="0"/>
              <a:t>2.11-12:   Dear friends, I urge you as foreigners and exiles to keep away from fleshly desires that do battle against the soul, and </a:t>
            </a:r>
            <a:r>
              <a:rPr lang="en-US" sz="3200" b="1" u="sng" dirty="0" smtClean="0">
                <a:solidFill>
                  <a:schemeClr val="accent2">
                    <a:lumMod val="50000"/>
                  </a:schemeClr>
                </a:solidFill>
              </a:rPr>
              <a:t>maintain good conduct among the non-Christians, so that though they now malign you as wrongdoers, they may see your good deeds and glorify God when he appears</a:t>
            </a:r>
            <a:r>
              <a:rPr lang="en-US" sz="3200" b="1" dirty="0" smtClean="0"/>
              <a:t>.</a:t>
            </a: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2333685"/>
            <a:ext cx="9144000" cy="4524315"/>
          </a:xfrm>
          <a:prstGeom prst="rect">
            <a:avLst/>
          </a:prstGeom>
          <a:solidFill>
            <a:schemeClr val="bg1">
              <a:lumMod val="75000"/>
              <a:alpha val="70000"/>
            </a:schemeClr>
          </a:solidFill>
        </p:spPr>
        <p:txBody>
          <a:bodyPr wrap="square" rtlCol="0">
            <a:spAutoFit/>
          </a:bodyPr>
          <a:lstStyle/>
          <a:p>
            <a:r>
              <a:rPr lang="en-US" sz="3200" b="1" dirty="0" smtClean="0"/>
              <a:t>2.13-17:   </a:t>
            </a:r>
            <a:r>
              <a:rPr lang="en-US" sz="3200" b="1" u="sng" dirty="0" smtClean="0">
                <a:solidFill>
                  <a:schemeClr val="accent2">
                    <a:lumMod val="50000"/>
                  </a:schemeClr>
                </a:solidFill>
              </a:rPr>
              <a:t>Be subject to every human institution for the Lord's sake</a:t>
            </a:r>
            <a:r>
              <a:rPr lang="en-US" sz="3200" b="1" dirty="0" smtClean="0"/>
              <a:t>, whether to a king as supreme or to governors as those he commissions to punish wrongdoers and praise those who do good. For God wants you to silence the ignorance of foolish people by doing good. Live as free people, not using your freedom as a pretext for evil, but as God's slaves. Honor all people, love the family of believers, fear God, honor the king.</a:t>
            </a:r>
            <a:endParaRPr lang="en-US" sz="3200" b="1" dirty="0"/>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2333685"/>
            <a:ext cx="9144000" cy="4524315"/>
          </a:xfrm>
          <a:prstGeom prst="rect">
            <a:avLst/>
          </a:prstGeom>
          <a:solidFill>
            <a:schemeClr val="bg1">
              <a:lumMod val="75000"/>
              <a:alpha val="70000"/>
            </a:schemeClr>
          </a:solidFill>
        </p:spPr>
        <p:txBody>
          <a:bodyPr wrap="square" rtlCol="0">
            <a:spAutoFit/>
          </a:bodyPr>
          <a:lstStyle/>
          <a:p>
            <a:r>
              <a:rPr lang="en-US" sz="3200" b="1" dirty="0" smtClean="0"/>
              <a:t>2.13-17:   Be subject to every human institution for the Lord's sake, whether to a king as supreme or to governors as those he commissions to punish wrongdoers and praise those who do good. For </a:t>
            </a:r>
            <a:r>
              <a:rPr lang="en-US" sz="3200" b="1" u="sng" dirty="0" smtClean="0">
                <a:solidFill>
                  <a:schemeClr val="accent2">
                    <a:lumMod val="50000"/>
                  </a:schemeClr>
                </a:solidFill>
              </a:rPr>
              <a:t>God wants you to silence the ignorance of foolish people by doing good</a:t>
            </a:r>
            <a:r>
              <a:rPr lang="en-US" sz="3200" b="1" dirty="0" smtClean="0"/>
              <a:t>. Live as free people, not using your freedom as a pretext for evil, but as God's slaves. Honor all people, love the family of believers, fear God, honor the king.</a:t>
            </a:r>
            <a:endParaRPr lang="en-US" sz="3200" b="1" dirty="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2333685"/>
            <a:ext cx="9144000" cy="4524315"/>
          </a:xfrm>
          <a:prstGeom prst="rect">
            <a:avLst/>
          </a:prstGeom>
          <a:solidFill>
            <a:schemeClr val="bg1">
              <a:lumMod val="75000"/>
              <a:alpha val="70000"/>
            </a:schemeClr>
          </a:solidFill>
        </p:spPr>
        <p:txBody>
          <a:bodyPr wrap="square" rtlCol="0">
            <a:spAutoFit/>
          </a:bodyPr>
          <a:lstStyle/>
          <a:p>
            <a:r>
              <a:rPr lang="en-US" sz="3200" b="1" dirty="0" smtClean="0"/>
              <a:t>2.13-17:   Be subject to every human institution for the Lord's sake, whether to a king as supreme or to governors as those he commissions to punish wrongdoers and praise those who do good. For God wants you to silence the ignorance of foolish people by doing good. </a:t>
            </a:r>
            <a:r>
              <a:rPr lang="en-US" sz="3200" b="1" u="sng" dirty="0" smtClean="0">
                <a:solidFill>
                  <a:schemeClr val="accent2">
                    <a:lumMod val="50000"/>
                  </a:schemeClr>
                </a:solidFill>
              </a:rPr>
              <a:t>Live as free people, not using your freedom as a pretext for evil, but as God's slaves</a:t>
            </a:r>
            <a:r>
              <a:rPr lang="en-US" sz="3200" b="1" dirty="0" smtClean="0"/>
              <a:t>. Honor all people, love the family of believers, fear God, honor the king.</a:t>
            </a:r>
            <a:endParaRPr lang="en-US" sz="3200" b="1"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6" name="TextBox 5"/>
          <p:cNvSpPr txBox="1"/>
          <p:nvPr/>
        </p:nvSpPr>
        <p:spPr>
          <a:xfrm>
            <a:off x="0" y="0"/>
            <a:ext cx="5334000" cy="6986528"/>
          </a:xfrm>
          <a:prstGeom prst="rect">
            <a:avLst/>
          </a:prstGeom>
          <a:solidFill>
            <a:schemeClr val="bg1">
              <a:lumMod val="75000"/>
              <a:alpha val="70000"/>
            </a:schemeClr>
          </a:solidFill>
        </p:spPr>
        <p:txBody>
          <a:bodyPr wrap="square" rtlCol="0">
            <a:spAutoFit/>
          </a:bodyPr>
          <a:lstStyle/>
          <a:p>
            <a:r>
              <a:rPr lang="en-US" sz="3200" b="1" dirty="0"/>
              <a:t>2.18-20: </a:t>
            </a:r>
            <a:r>
              <a:rPr lang="en-US" sz="3200" b="1" dirty="0" smtClean="0"/>
              <a:t> Slaves, be subject to your masters with all reverence, not only to those who are good and gentle, but also to those who are perverse.  For this finds God's favor, if because of conscience toward God someone endures hardships in suffering unjustly.  For what credit is it if you sin and are mistreated and endure it? But if you do good and suffer and so endure, this finds favor with God.</a:t>
            </a:r>
            <a:endParaRPr lang="en-US" sz="3100" b="1" dirty="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ntus image.jpg"/>
          <p:cNvPicPr>
            <a:picLocks noChangeAspect="1"/>
          </p:cNvPicPr>
          <p:nvPr/>
        </p:nvPicPr>
        <p:blipFill>
          <a:blip r:embed="rId2" cstate="print">
            <a:lum bright="25000" contrast="25000"/>
          </a:blip>
          <a:stretch>
            <a:fillRect/>
          </a:stretch>
        </p:blipFill>
        <p:spPr>
          <a:xfrm>
            <a:off x="0" y="0"/>
            <a:ext cx="9144000" cy="6858000"/>
          </a:xfrm>
          <a:prstGeom prst="rect">
            <a:avLst/>
          </a:prstGeom>
        </p:spPr>
      </p:pic>
      <p:sp>
        <p:nvSpPr>
          <p:cNvPr id="5" name="TextBox 4"/>
          <p:cNvSpPr txBox="1"/>
          <p:nvPr/>
        </p:nvSpPr>
        <p:spPr>
          <a:xfrm>
            <a:off x="0" y="0"/>
            <a:ext cx="5334000" cy="6986528"/>
          </a:xfrm>
          <a:prstGeom prst="rect">
            <a:avLst/>
          </a:prstGeom>
          <a:solidFill>
            <a:schemeClr val="bg1">
              <a:lumMod val="75000"/>
              <a:alpha val="70000"/>
            </a:schemeClr>
          </a:solidFill>
        </p:spPr>
        <p:txBody>
          <a:bodyPr wrap="square" rtlCol="0">
            <a:spAutoFit/>
          </a:bodyPr>
          <a:lstStyle/>
          <a:p>
            <a:r>
              <a:rPr lang="en-US" sz="3200" b="1" dirty="0"/>
              <a:t>2.18-20: </a:t>
            </a:r>
            <a:r>
              <a:rPr lang="en-US" sz="3200" b="1" dirty="0" smtClean="0"/>
              <a:t> Slaves, be subject to your masters with all reverence, not only to those who are good and gentle, but also to those who are perverse.  </a:t>
            </a:r>
            <a:r>
              <a:rPr lang="en-US" sz="3200" b="1" u="sng" dirty="0" smtClean="0">
                <a:solidFill>
                  <a:schemeClr val="accent2">
                    <a:lumMod val="50000"/>
                  </a:schemeClr>
                </a:solidFill>
              </a:rPr>
              <a:t>For this finds God's favor, if because of conscience toward God someone endures hardships in suffering unjustly</a:t>
            </a:r>
            <a:r>
              <a:rPr lang="en-US" sz="3200" b="1" dirty="0" smtClean="0"/>
              <a:t>.  For what credit is it if you sin and are mistreated and endure it? But </a:t>
            </a:r>
            <a:r>
              <a:rPr lang="en-US" sz="3200" b="1" u="sng" dirty="0" smtClean="0">
                <a:solidFill>
                  <a:schemeClr val="accent2">
                    <a:lumMod val="50000"/>
                  </a:schemeClr>
                </a:solidFill>
              </a:rPr>
              <a:t>if you do good and suffer and so endure, this finds favor with God</a:t>
            </a:r>
            <a:r>
              <a:rPr lang="en-US" sz="3200" b="1" dirty="0" smtClean="0"/>
              <a:t>.</a:t>
            </a:r>
            <a:endParaRPr lang="en-US" sz="3100" b="1" dirty="0"/>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939</Words>
  <Application>Microsoft Office PowerPoint</Application>
  <PresentationFormat>On-screen Show (4:3)</PresentationFormat>
  <Paragraphs>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Groben</dc:creator>
  <cp:lastModifiedBy>Groben</cp:lastModifiedBy>
  <cp:revision>21</cp:revision>
  <dcterms:created xsi:type="dcterms:W3CDTF">2013-05-23T20:10:45Z</dcterms:created>
  <dcterms:modified xsi:type="dcterms:W3CDTF">2013-07-26T12:03:45Z</dcterms:modified>
</cp:coreProperties>
</file>